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66" d="100"/>
          <a:sy n="66" d="100"/>
        </p:scale>
        <p:origin x="-2970" y="-10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730EE-368D-49BF-AF42-44B57C582444}" type="datetimeFigureOut">
              <a:rPr lang="it-IT" smtClean="0"/>
              <a:pPr/>
              <a:t>05/03/2020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0C1BA-E7AA-4C57-994B-51054F27C26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0C1BA-E7AA-4C57-994B-51054F27C265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0C1BA-E7AA-4C57-994B-51054F27C265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E495-2AE5-4074-80B2-186B50908E70}" type="datetimeFigureOut">
              <a:rPr lang="it-IT" smtClean="0"/>
              <a:pPr/>
              <a:t>05/03/2020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E495-2AE5-4074-80B2-186B50908E70}" type="datetimeFigureOut">
              <a:rPr lang="it-IT" smtClean="0"/>
              <a:pPr/>
              <a:t>05/03/2020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E495-2AE5-4074-80B2-186B50908E70}" type="datetimeFigureOut">
              <a:rPr lang="it-IT" smtClean="0"/>
              <a:pPr/>
              <a:t>05/03/2020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E495-2AE5-4074-80B2-186B50908E70}" type="datetimeFigureOut">
              <a:rPr lang="it-IT" smtClean="0"/>
              <a:pPr/>
              <a:t>05/03/2020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E495-2AE5-4074-80B2-186B50908E70}" type="datetimeFigureOut">
              <a:rPr lang="it-IT" smtClean="0"/>
              <a:pPr/>
              <a:t>05/03/2020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E495-2AE5-4074-80B2-186B50908E70}" type="datetimeFigureOut">
              <a:rPr lang="it-IT" smtClean="0"/>
              <a:pPr/>
              <a:t>05/03/2020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E495-2AE5-4074-80B2-186B50908E70}" type="datetimeFigureOut">
              <a:rPr lang="it-IT" smtClean="0"/>
              <a:pPr/>
              <a:t>05/03/2020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E495-2AE5-4074-80B2-186B50908E70}" type="datetimeFigureOut">
              <a:rPr lang="it-IT" smtClean="0"/>
              <a:pPr/>
              <a:t>05/03/2020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E495-2AE5-4074-80B2-186B50908E70}" type="datetimeFigureOut">
              <a:rPr lang="it-IT" smtClean="0"/>
              <a:pPr/>
              <a:t>05/03/2020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E495-2AE5-4074-80B2-186B50908E70}" type="datetimeFigureOut">
              <a:rPr lang="it-IT" smtClean="0"/>
              <a:pPr/>
              <a:t>05/03/2020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E495-2AE5-4074-80B2-186B50908E70}" type="datetimeFigureOut">
              <a:rPr lang="it-IT" smtClean="0"/>
              <a:pPr/>
              <a:t>05/03/2020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DE495-2AE5-4074-80B2-186B50908E70}" type="datetimeFigureOut">
              <a:rPr lang="it-IT" smtClean="0"/>
              <a:pPr/>
              <a:t>05/03/2020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5AE6C-D223-40A2-A1F2-C3E6ABC75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arrotondato 2"/>
          <p:cNvSpPr/>
          <p:nvPr/>
        </p:nvSpPr>
        <p:spPr>
          <a:xfrm>
            <a:off x="642910" y="714356"/>
            <a:ext cx="7929618" cy="450059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785786" y="1071546"/>
            <a:ext cx="757242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PROCESSO/SOTTOPROCESSO: </a:t>
            </a:r>
            <a:r>
              <a:rPr lang="it-IT" sz="1400" dirty="0" smtClean="0"/>
              <a:t>Inclusione  degli alunni con BES</a:t>
            </a:r>
          </a:p>
          <a:p>
            <a:endParaRPr lang="it-IT" sz="1400" dirty="0" smtClean="0"/>
          </a:p>
          <a:p>
            <a:endParaRPr lang="it-IT" sz="1400" dirty="0" smtClean="0"/>
          </a:p>
          <a:p>
            <a:r>
              <a:rPr lang="it-IT" sz="1400" dirty="0" smtClean="0"/>
              <a:t> </a:t>
            </a:r>
            <a:r>
              <a:rPr lang="it-IT" sz="1400" b="1" dirty="0" smtClean="0"/>
              <a:t>PROCESSO </a:t>
            </a:r>
            <a:r>
              <a:rPr lang="it-IT" sz="1400" b="1" dirty="0" err="1" smtClean="0"/>
              <a:t>DI</a:t>
            </a:r>
            <a:r>
              <a:rPr lang="it-IT" sz="1400" b="1" dirty="0" smtClean="0"/>
              <a:t> LIVELLO SUPERIORE: </a:t>
            </a:r>
            <a:r>
              <a:rPr lang="it-IT" sz="1400" dirty="0" smtClean="0"/>
              <a:t>Protocollo di accoglienza inclusione    </a:t>
            </a:r>
          </a:p>
          <a:p>
            <a:endParaRPr lang="it-IT" sz="1400" dirty="0" smtClean="0"/>
          </a:p>
          <a:p>
            <a:endParaRPr lang="it-IT" sz="1400" b="1" dirty="0"/>
          </a:p>
          <a:p>
            <a:endParaRPr lang="it-IT" sz="1400" b="1" dirty="0" smtClean="0"/>
          </a:p>
          <a:p>
            <a:r>
              <a:rPr lang="it-IT" sz="1400" b="1" dirty="0" smtClean="0"/>
              <a:t>INIZIO PROCESSO: </a:t>
            </a:r>
            <a:r>
              <a:rPr lang="it-IT" sz="1400" dirty="0" smtClean="0"/>
              <a:t>Settembre               </a:t>
            </a:r>
            <a:r>
              <a:rPr lang="it-IT" sz="1400" b="1" dirty="0" smtClean="0"/>
              <a:t>FINE PROCESSO: </a:t>
            </a:r>
            <a:r>
              <a:rPr lang="it-IT" sz="1400" dirty="0" smtClean="0"/>
              <a:t>Giugno</a:t>
            </a:r>
          </a:p>
          <a:p>
            <a:endParaRPr lang="it-IT" sz="1400" dirty="0" smtClean="0"/>
          </a:p>
          <a:p>
            <a:endParaRPr lang="it-IT" sz="1400" dirty="0"/>
          </a:p>
          <a:p>
            <a:endParaRPr lang="it-IT" sz="1400" dirty="0" smtClean="0"/>
          </a:p>
          <a:p>
            <a:r>
              <a:rPr lang="it-IT" sz="1400" b="1" dirty="0" smtClean="0"/>
              <a:t>OBIETTIVI PRINCIPALI: </a:t>
            </a:r>
            <a:r>
              <a:rPr lang="it-IT" sz="1400" dirty="0" smtClean="0"/>
              <a:t>Creare una modalità valida e condivisa per l’accoglienza degli alunni con BES e per  realizzare l’inclusione</a:t>
            </a:r>
            <a:endParaRPr lang="it-IT" sz="1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asellaDiTesto 28"/>
          <p:cNvSpPr txBox="1"/>
          <p:nvPr/>
        </p:nvSpPr>
        <p:spPr>
          <a:xfrm>
            <a:off x="3143240" y="4143380"/>
            <a:ext cx="535785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Misurazione:</a:t>
            </a:r>
          </a:p>
          <a:p>
            <a:pPr>
              <a:buFont typeface="Arial" pitchFamily="34" charset="0"/>
              <a:buChar char="•"/>
            </a:pPr>
            <a:r>
              <a:rPr lang="it-IT" sz="1200" b="1" dirty="0" smtClean="0"/>
              <a:t>Monitoraggio iniziale </a:t>
            </a:r>
            <a:r>
              <a:rPr lang="it-IT" sz="1200" dirty="0" smtClean="0"/>
              <a:t>attraverso: </a:t>
            </a:r>
          </a:p>
          <a:p>
            <a:pPr>
              <a:buFont typeface="Wingdings" pitchFamily="2" charset="2"/>
              <a:buChar char="ü"/>
            </a:pPr>
            <a:r>
              <a:rPr lang="it-IT" sz="1200" dirty="0" smtClean="0"/>
              <a:t>Elenco alunni con BES (Segreteria didattica)</a:t>
            </a:r>
          </a:p>
          <a:p>
            <a:pPr>
              <a:buFont typeface="Wingdings" pitchFamily="2" charset="2"/>
              <a:buChar char="ü"/>
            </a:pPr>
            <a:r>
              <a:rPr lang="it-IT" sz="1200" dirty="0" smtClean="0"/>
              <a:t>Moduli di rilevazione dei </a:t>
            </a:r>
            <a:r>
              <a:rPr lang="it-IT" sz="1200" dirty="0" err="1" smtClean="0"/>
              <a:t>Cdc</a:t>
            </a:r>
            <a:r>
              <a:rPr lang="it-IT" sz="1200" dirty="0" smtClean="0"/>
              <a:t> di ottobre </a:t>
            </a:r>
          </a:p>
          <a:p>
            <a:pPr>
              <a:buFont typeface="Wingdings" pitchFamily="2" charset="2"/>
              <a:buChar char="ü"/>
            </a:pPr>
            <a:r>
              <a:rPr lang="it-IT" sz="1200" dirty="0" smtClean="0"/>
              <a:t>Calendario dei  </a:t>
            </a:r>
            <a:r>
              <a:rPr lang="it-IT" sz="1200" dirty="0" err="1" smtClean="0"/>
              <a:t>Cdc</a:t>
            </a:r>
            <a:r>
              <a:rPr lang="it-IT" sz="1200" dirty="0" smtClean="0"/>
              <a:t> per la stesura del PDP </a:t>
            </a:r>
          </a:p>
          <a:p>
            <a:pPr>
              <a:buFont typeface="Arial" pitchFamily="34" charset="0"/>
              <a:buChar char="•"/>
            </a:pPr>
            <a:r>
              <a:rPr lang="it-IT" sz="1200" b="1" dirty="0" smtClean="0"/>
              <a:t>Monitoraggio finale </a:t>
            </a:r>
            <a:r>
              <a:rPr lang="it-IT" sz="1200" dirty="0" smtClean="0"/>
              <a:t>attraverso:</a:t>
            </a:r>
          </a:p>
          <a:p>
            <a:pPr>
              <a:buFont typeface="Wingdings" pitchFamily="2" charset="2"/>
              <a:buChar char="ü"/>
            </a:pPr>
            <a:r>
              <a:rPr lang="it-IT" sz="1200" dirty="0" smtClean="0"/>
              <a:t>Numero alunni con BES inizio e fine anno e confronto con l’anno precedente</a:t>
            </a:r>
          </a:p>
          <a:p>
            <a:pPr>
              <a:buFont typeface="Wingdings" pitchFamily="2" charset="2"/>
              <a:buChar char="ü"/>
            </a:pPr>
            <a:r>
              <a:rPr lang="it-IT" sz="1200" dirty="0" smtClean="0"/>
              <a:t>Esito finale degli alunni con BES (promozione, bocciatura, sospensione del giudizio)</a:t>
            </a:r>
          </a:p>
        </p:txBody>
      </p:sp>
      <p:sp>
        <p:nvSpPr>
          <p:cNvPr id="21" name="Ovale 20"/>
          <p:cNvSpPr/>
          <p:nvPr/>
        </p:nvSpPr>
        <p:spPr>
          <a:xfrm>
            <a:off x="2714612" y="2143116"/>
            <a:ext cx="2857520" cy="19288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285720" y="142852"/>
            <a:ext cx="4429156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Cosa: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Sito del Liceo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Supporti multimediali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Eventuali  certificazioni di BES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Modelli di PDP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Moduli/Griglie osservative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Materiale informativo da pubblicare sul sito (vademecum,  articoli, link di siti, bibliografie, convegni e aggiornamenti,…)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Circolari e comunicazioni varie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Normativa</a:t>
            </a:r>
            <a:endParaRPr lang="it-IT" sz="1200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5286380" y="214290"/>
            <a:ext cx="3750116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Chi: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DS/DSGA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Assistenti amministrativi della Segreteria didattica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Funzione strumentale per l’inclusione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Referente per gli alunni con BES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GLI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Docenti coordinatori e Consigli di classe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Genitori e alunni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Formazione docenti  sui BES e la didattica inclusiva </a:t>
            </a:r>
          </a:p>
        </p:txBody>
      </p:sp>
      <p:sp>
        <p:nvSpPr>
          <p:cNvPr id="26" name="CasellaDiTesto 25"/>
          <p:cNvSpPr txBox="1"/>
          <p:nvPr/>
        </p:nvSpPr>
        <p:spPr>
          <a:xfrm>
            <a:off x="214282" y="2143116"/>
            <a:ext cx="1928826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Ingressi: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Certificazioni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Segnalazioni dei genitori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Segnalazioni della scuola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Documentazione proveniente da altre scuole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Fascicoli personali degli alunni</a:t>
            </a:r>
            <a:endParaRPr lang="it-IT" sz="1200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6000760" y="2285992"/>
            <a:ext cx="300039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Uscite: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Verifica  di eventuale PDP (Piano </a:t>
            </a:r>
            <a:r>
              <a:rPr lang="it-IT" sz="1200" dirty="0"/>
              <a:t>D</a:t>
            </a:r>
            <a:r>
              <a:rPr lang="it-IT" sz="1200" dirty="0" smtClean="0"/>
              <a:t>idattico </a:t>
            </a:r>
            <a:r>
              <a:rPr lang="it-IT" sz="1200" dirty="0"/>
              <a:t>P</a:t>
            </a:r>
            <a:r>
              <a:rPr lang="it-IT" sz="1200" dirty="0" smtClean="0"/>
              <a:t>ersonalizzato)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Successo scolastico degli alunni con BES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Relazione finale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>
                <a:solidFill>
                  <a:srgbClr val="FF0000"/>
                </a:solidFill>
              </a:rPr>
              <a:t>PAI (Piano Annuale per l’Inclusione) </a:t>
            </a:r>
          </a:p>
        </p:txBody>
      </p:sp>
      <p:sp>
        <p:nvSpPr>
          <p:cNvPr id="28" name="CasellaDiTesto 27"/>
          <p:cNvSpPr txBox="1"/>
          <p:nvPr/>
        </p:nvSpPr>
        <p:spPr>
          <a:xfrm>
            <a:off x="214282" y="4000504"/>
            <a:ext cx="2714644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Come: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Definizione delle modalità per la consegna e il protocollo dei certificati e/o segnalazioni BES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Passaggio di informazioni dalla Segreteria didattica a : DS, Funzione strumentale per l’inclusione, Referente per i BES, Docenti coordinatori  e </a:t>
            </a:r>
            <a:r>
              <a:rPr lang="it-IT" sz="1200" dirty="0" err="1" smtClean="0"/>
              <a:t>Cdc</a:t>
            </a:r>
            <a:endParaRPr lang="it-IT" sz="1200" dirty="0" smtClean="0"/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Rapporti con le famiglie e gli enti esterni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err="1" smtClean="0"/>
              <a:t>D.S.</a:t>
            </a:r>
            <a:r>
              <a:rPr lang="it-IT" sz="1200" dirty="0" smtClean="0"/>
              <a:t> e del DSGA organizzano: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Archiviazione materiale 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Distribuzione compiti e piano delle attività in ambito amministrativo.</a:t>
            </a:r>
          </a:p>
        </p:txBody>
      </p:sp>
      <p:sp>
        <p:nvSpPr>
          <p:cNvPr id="31" name="CasellaDiTesto 30"/>
          <p:cNvSpPr txBox="1"/>
          <p:nvPr/>
        </p:nvSpPr>
        <p:spPr>
          <a:xfrm>
            <a:off x="2928926" y="2428868"/>
            <a:ext cx="2786082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 Principali attività: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 Segnalazione/ </a:t>
            </a:r>
            <a:r>
              <a:rPr lang="it-IT" sz="1200" smtClean="0"/>
              <a:t>Eventuale certificazione</a:t>
            </a:r>
            <a:endParaRPr lang="it-IT" sz="1200" dirty="0" smtClean="0"/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Rapporti con le famiglie /gli enti esterni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Calendario stesura del PDP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Monitoraggi inclusione</a:t>
            </a:r>
            <a:endParaRPr lang="it-IT" sz="12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t-IT" sz="1200" dirty="0" smtClean="0">
                <a:solidFill>
                  <a:srgbClr val="FF0000"/>
                </a:solidFill>
              </a:rPr>
              <a:t>PAI (Piano Annuale per l’Inclusione) </a:t>
            </a:r>
            <a:endParaRPr lang="it-IT" sz="1200" dirty="0">
              <a:solidFill>
                <a:srgbClr val="FF0000"/>
              </a:solidFill>
            </a:endParaRPr>
          </a:p>
        </p:txBody>
      </p:sp>
      <p:sp>
        <p:nvSpPr>
          <p:cNvPr id="36" name="Freccia a destra 35"/>
          <p:cNvSpPr/>
          <p:nvPr/>
        </p:nvSpPr>
        <p:spPr>
          <a:xfrm>
            <a:off x="2214546" y="2786058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Freccia a destra 36"/>
          <p:cNvSpPr/>
          <p:nvPr/>
        </p:nvSpPr>
        <p:spPr>
          <a:xfrm>
            <a:off x="5643570" y="2714620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Freccia bidirezionale orizzontale 38"/>
          <p:cNvSpPr/>
          <p:nvPr/>
        </p:nvSpPr>
        <p:spPr>
          <a:xfrm rot="18594793">
            <a:off x="2373388" y="3576833"/>
            <a:ext cx="518008" cy="28365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Freccia bidirezionale orizzontale 39"/>
          <p:cNvSpPr/>
          <p:nvPr/>
        </p:nvSpPr>
        <p:spPr>
          <a:xfrm rot="2781130">
            <a:off x="5451650" y="3643916"/>
            <a:ext cx="518008" cy="28365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Freccia bidirezionale orizzontale 40"/>
          <p:cNvSpPr/>
          <p:nvPr/>
        </p:nvSpPr>
        <p:spPr>
          <a:xfrm rot="5400000">
            <a:off x="6679420" y="3821910"/>
            <a:ext cx="428629" cy="21431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Freccia curva 41"/>
          <p:cNvSpPr/>
          <p:nvPr/>
        </p:nvSpPr>
        <p:spPr>
          <a:xfrm rot="5400000">
            <a:off x="8492803" y="4651733"/>
            <a:ext cx="456626" cy="44005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8072462" y="5143512"/>
            <a:ext cx="928662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rgbClr val="FF0000"/>
                </a:solidFill>
              </a:rPr>
              <a:t>Cosa migliorare e come</a:t>
            </a:r>
            <a:endParaRPr lang="it-IT" sz="1400" dirty="0">
              <a:solidFill>
                <a:srgbClr val="FF0000"/>
              </a:solidFill>
            </a:endParaRPr>
          </a:p>
        </p:txBody>
      </p:sp>
      <p:sp>
        <p:nvSpPr>
          <p:cNvPr id="19" name="Freccia bidirezionale orizzontale 18"/>
          <p:cNvSpPr/>
          <p:nvPr/>
        </p:nvSpPr>
        <p:spPr>
          <a:xfrm rot="13913476">
            <a:off x="2512738" y="2221174"/>
            <a:ext cx="518008" cy="28365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reccia bidirezionale orizzontale 19"/>
          <p:cNvSpPr/>
          <p:nvPr/>
        </p:nvSpPr>
        <p:spPr>
          <a:xfrm rot="18594793">
            <a:off x="4730843" y="1576568"/>
            <a:ext cx="518008" cy="28365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330</Words>
  <Application>Microsoft Office PowerPoint</Application>
  <PresentationFormat>Presentazione su schermo (4:3)</PresentationFormat>
  <Paragraphs>65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Rosa Fiorillo</dc:creator>
  <cp:lastModifiedBy>rossella de Simone</cp:lastModifiedBy>
  <cp:revision>37</cp:revision>
  <dcterms:created xsi:type="dcterms:W3CDTF">2018-04-09T09:09:16Z</dcterms:created>
  <dcterms:modified xsi:type="dcterms:W3CDTF">2020-03-05T12:12:16Z</dcterms:modified>
</cp:coreProperties>
</file>